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2" r:id="rId4"/>
    <p:sldId id="283" r:id="rId5"/>
    <p:sldId id="284" r:id="rId6"/>
    <p:sldId id="263" r:id="rId7"/>
    <p:sldId id="264" r:id="rId8"/>
    <p:sldId id="265" r:id="rId9"/>
    <p:sldId id="266" r:id="rId10"/>
    <p:sldId id="268" r:id="rId11"/>
    <p:sldId id="281" r:id="rId12"/>
    <p:sldId id="270" r:id="rId13"/>
    <p:sldId id="271" r:id="rId14"/>
    <p:sldId id="272" r:id="rId15"/>
    <p:sldId id="274" r:id="rId16"/>
    <p:sldId id="279" r:id="rId17"/>
    <p:sldId id="287" r:id="rId18"/>
    <p:sldId id="277" r:id="rId19"/>
    <p:sldId id="288" r:id="rId20"/>
    <p:sldId id="278" r:id="rId21"/>
    <p:sldId id="289" r:id="rId22"/>
    <p:sldId id="290" r:id="rId23"/>
    <p:sldId id="291" r:id="rId24"/>
    <p:sldId id="286" r:id="rId25"/>
    <p:sldId id="267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>
        <p:scale>
          <a:sx n="70" d="100"/>
          <a:sy n="70" d="100"/>
        </p:scale>
        <p:origin x="-13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156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79A34-5592-4529-AEC9-797C5E925C02}" type="datetimeFigureOut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EF0C-6081-4519-8AFB-B83629DBF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83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EF0C-6081-4519-8AFB-B83629DBFD5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05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EF0C-6081-4519-8AFB-B83629DBFD5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85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S_{5}=\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d^{4}x\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_{-L}^{L}</a:t>
            </a:r>
            <a:r>
              <a:rPr lang="en-US" altLang="ko-KR" dirty="0" err="1" smtClean="0"/>
              <a:t>dy</a:t>
            </a:r>
            <a:r>
              <a:rPr lang="en-US" altLang="ko-KR" dirty="0" smtClean="0"/>
              <a:t>[\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{L}_{V}+\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{L}_{\Psi}+\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{L}_{H}+\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{L}_{Yuk}]</a:t>
            </a:r>
          </a:p>
          <a:p>
            <a:r>
              <a:rPr lang="en-US" altLang="ko-KR" dirty="0" smtClean="0"/>
              <a:t>S_{</a:t>
            </a:r>
            <a:r>
              <a:rPr lang="en-US" altLang="ko-KR" dirty="0" err="1" smtClean="0"/>
              <a:t>bdy</a:t>
            </a:r>
            <a:r>
              <a:rPr lang="en-US" altLang="ko-KR" dirty="0" smtClean="0"/>
              <a:t>}=\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d^{4}x\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_{-L}^{L}</a:t>
            </a:r>
            <a:r>
              <a:rPr lang="en-US" altLang="ko-KR" dirty="0" err="1" smtClean="0"/>
              <a:t>dy</a:t>
            </a:r>
            <a:r>
              <a:rPr lang="en-US" altLang="ko-KR" dirty="0" smtClean="0"/>
              <a:t>(\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{L}_{\partial V}+\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{L}_{\partial \Psi}+\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{L}_{\partial H}+\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{L}_{\partial Yuk})[\delta(y-L)+\delta(</a:t>
            </a:r>
            <a:r>
              <a:rPr lang="en-US" altLang="ko-KR" dirty="0" err="1" smtClean="0"/>
              <a:t>y+L</a:t>
            </a:r>
            <a:r>
              <a:rPr lang="en-US" altLang="ko-KR" dirty="0" smtClean="0"/>
              <a:t>)]</a:t>
            </a:r>
          </a:p>
          <a:p>
            <a:r>
              <a:rPr lang="en-US" altLang="ko-KR" dirty="0" smtClean="0"/>
              <a:t>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{L}_{\partial V}=-\</a:t>
            </a:r>
            <a:r>
              <a:rPr lang="en-US" altLang="ko-KR" dirty="0" err="1" smtClean="0"/>
              <a:t>frac</a:t>
            </a:r>
            <a:r>
              <a:rPr lang="en-US" altLang="ko-KR" dirty="0" smtClean="0"/>
              <a:t>{r_{G}}{4}G_{\mu\nu}\</a:t>
            </a:r>
            <a:r>
              <a:rPr lang="en-US" altLang="ko-KR" dirty="0" err="1" smtClean="0"/>
              <a:t>cdot</a:t>
            </a:r>
            <a:r>
              <a:rPr lang="en-US" altLang="ko-KR" dirty="0" smtClean="0"/>
              <a:t> G^{\mu\nu}-\</a:t>
            </a:r>
            <a:r>
              <a:rPr lang="en-US" altLang="ko-KR" dirty="0" err="1" smtClean="0"/>
              <a:t>frac</a:t>
            </a:r>
            <a:r>
              <a:rPr lang="en-US" altLang="ko-KR" dirty="0" smtClean="0"/>
              <a:t>{r_{W}}{4}W_{\mu\nu}\</a:t>
            </a:r>
            <a:r>
              <a:rPr lang="en-US" altLang="ko-KR" dirty="0" err="1" smtClean="0"/>
              <a:t>cdot</a:t>
            </a:r>
            <a:r>
              <a:rPr lang="en-US" altLang="ko-KR" dirty="0" smtClean="0"/>
              <a:t> W^{\mu\nu}-\</a:t>
            </a:r>
            <a:r>
              <a:rPr lang="en-US" altLang="ko-KR" dirty="0" err="1" smtClean="0"/>
              <a:t>frac</a:t>
            </a:r>
            <a:r>
              <a:rPr lang="en-US" altLang="ko-KR" dirty="0" smtClean="0"/>
              <a:t>{r_{B}}{4}B_{\mu\nu} B^{\mu\nu}</a:t>
            </a:r>
          </a:p>
          <a:p>
            <a:r>
              <a:rPr lang="en-US" altLang="ko-KR" dirty="0" smtClean="0"/>
              <a:t>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{L}_{\partial \Psi}=\sum_{\Psi=Q,L}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_{\Psi}\bar{\Psi}_{L}D_{\mu}\gamma^{\mu}\Psi_{L}+\sum_{\Psi=U,D,E}</a:t>
            </a:r>
            <a:r>
              <a:rPr lang="en-US" altLang="ko-KR" dirty="0" err="1" smtClean="0"/>
              <a:t>ir</a:t>
            </a:r>
            <a:r>
              <a:rPr lang="en-US" altLang="ko-KR" dirty="0" smtClean="0"/>
              <a:t>_{\Psi}\bar{\Psi}_{R}D_{\mu}\gamma^{\mu}\Psi_{R}</a:t>
            </a:r>
          </a:p>
          <a:p>
            <a:r>
              <a:rPr lang="en-US" altLang="ko-KR" dirty="0" smtClean="0"/>
              <a:t>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{L}_{\partial H}=r_{H}(D_{\mu}H)^{\dagger}D^{\mu}</a:t>
            </a:r>
            <a:r>
              <a:rPr lang="en-US" altLang="ko-KR" dirty="0" err="1" smtClean="0"/>
              <a:t>H+r</a:t>
            </a:r>
            <a:r>
              <a:rPr lang="en-US" altLang="ko-KR" dirty="0" smtClean="0"/>
              <a:t>_{\mu}\mu_{5}^{2}|H|^{2}-r_{\lambda}|H|^{4}</a:t>
            </a:r>
          </a:p>
          <a:p>
            <a:r>
              <a:rPr lang="en-US" altLang="ko-KR" dirty="0" smtClean="0"/>
              <a:t>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{L}_{\partial Yuk}=r_{\lambda^{E}}\lambda_{5}^{E}\bar{L}</a:t>
            </a:r>
            <a:r>
              <a:rPr lang="en-US" altLang="ko-KR" dirty="0" err="1" smtClean="0"/>
              <a:t>HE+r</a:t>
            </a:r>
            <a:r>
              <a:rPr lang="en-US" altLang="ko-KR" dirty="0" smtClean="0"/>
              <a:t>_{\lambda^{D}}\lambda_{5}^{D}\bar{Q}</a:t>
            </a:r>
            <a:r>
              <a:rPr lang="en-US" altLang="ko-KR" dirty="0" err="1" smtClean="0"/>
              <a:t>HD+r</a:t>
            </a:r>
            <a:r>
              <a:rPr lang="en-US" altLang="ko-KR" dirty="0" smtClean="0"/>
              <a:t>_{\lambda_{5}^{U}}\bar{Q}\tilde{H}</a:t>
            </a:r>
            <a:r>
              <a:rPr lang="en-US" altLang="ko-KR" dirty="0" err="1" smtClean="0"/>
              <a:t>D+h.c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{L}_{V}=\sum_{\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{A}}^{G,W,B}-\</a:t>
            </a:r>
            <a:r>
              <a:rPr lang="en-US" altLang="ko-KR" dirty="0" err="1" smtClean="0"/>
              <a:t>frac</a:t>
            </a:r>
            <a:r>
              <a:rPr lang="en-US" altLang="ko-KR" dirty="0" smtClean="0"/>
              <a:t>{1}{4}\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{A}^{MN}\</a:t>
            </a:r>
            <a:r>
              <a:rPr lang="en-US" altLang="ko-KR" dirty="0" err="1" smtClean="0"/>
              <a:t>cdot</a:t>
            </a:r>
            <a:r>
              <a:rPr lang="en-US" altLang="ko-KR" dirty="0" smtClean="0"/>
              <a:t> 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{A}_{MN}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EF0C-6081-4519-8AFB-B83629DBFD5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14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\</a:t>
            </a:r>
            <a:r>
              <a:rPr lang="en-US" altLang="ko-KR" dirty="0" err="1" smtClean="0"/>
              <a:t>mathcal</a:t>
            </a:r>
            <a:r>
              <a:rPr lang="en-US" altLang="ko-KR" dirty="0" smtClean="0"/>
              <a:t>{L}_{\Psi}=\sum_{\Psi}^{Q,U,D,L,E}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\bar{\Psi}\</a:t>
            </a:r>
            <a:r>
              <a:rPr lang="en-US" altLang="ko-KR" dirty="0" err="1" smtClean="0"/>
              <a:t>overleftrightarrow</a:t>
            </a:r>
            <a:r>
              <a:rPr lang="en-US" altLang="ko-KR" dirty="0" smtClean="0"/>
              <a:t>{D}_{M}\Gamma^{M}\Psi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EF0C-6081-4519-8AFB-B83629DBFD5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46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2D67-4C7A-4445-B7C4-94516EE4C647}" type="datetime1">
              <a:rPr lang="ko-KR" altLang="en-US" smtClean="0"/>
              <a:t>2015-03-16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ko-KR" smtClean="0"/>
              <a:t>Exploring the Dark Sector 2015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43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699B-A17F-417A-9D49-7888D8155923}" type="datetime1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Exploring the Dark Sector 2015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61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F146-8ED3-4002-B888-C7116D7BF497}" type="datetime1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Exploring the Dark Sector 2015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62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AFD7-F455-42F7-BCDD-11EE069C6E01}" type="datetime1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Exploring the Dark Sector 2015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298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8B6A-0E42-4365-82EE-F299260F9071}" type="datetime1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Exploring the Dark Sector 2015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51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E916-9E4A-4246-98D0-CFDB5371415E}" type="datetime1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Exploring the Dark Sector 2015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61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6693-8F1E-4925-8D6D-7882C4D73D27}" type="datetime1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Exploring the Dark Sector 2015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4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497E-6A59-4161-9959-B02416C9A2F3}" type="datetime1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Exploring the Dark Sector 2015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81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4313-3464-4878-84FE-8076938B8EDB}" type="datetime1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Exploring the Dark Sector 2015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73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AD2C-92AC-4E18-81B7-51CF0E3D0619}" type="datetime1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Exploring the Dark Sector 2015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45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56A3-CCA3-451D-B32D-E227A1B5DEF6}" type="datetime1">
              <a:rPr lang="ko-KR" altLang="en-US" smtClean="0"/>
              <a:t>2015-03-16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Exploring the Dark Sector 2015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69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52D5-4381-4E50-9D76-5E278CB3E757}" type="datetime1">
              <a:rPr lang="ko-KR" altLang="en-US" smtClean="0"/>
              <a:t>2015-03-16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Exploring the Dark Sector 2015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DC1A5-0821-408C-9286-7DEA691B22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17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5.gif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ngDongWoo\Dropbox\입자방\학교로고\엠블럼\Emblem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" y="3143075"/>
            <a:ext cx="3670300" cy="367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/>
          <a:p>
            <a:r>
              <a:rPr lang="en-US" altLang="ko-KR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Kaluza</a:t>
            </a:r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-Klein Electroweak Dark matter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3284984"/>
            <a:ext cx="413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Dong Woo Kang (SKKU)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0" y="4653136"/>
            <a:ext cx="33107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altLang="ko-KR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Flacke</a:t>
            </a:r>
            <a:r>
              <a:rPr lang="en-US" altLang="ko-K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DWK, K. C. Kong, </a:t>
            </a:r>
          </a:p>
          <a:p>
            <a:r>
              <a:rPr lang="en-US" altLang="ko-K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G. M. </a:t>
            </a:r>
            <a:r>
              <a:rPr lang="en-US" altLang="ko-KR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Mohlabeng</a:t>
            </a:r>
            <a:r>
              <a:rPr lang="en-US" altLang="ko-K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S. C. Park</a:t>
            </a:r>
          </a:p>
          <a:p>
            <a:r>
              <a:rPr lang="en-US" altLang="ko-K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arXiv:1503.xxxxx</a:t>
            </a:r>
            <a:endParaRPr lang="ko-KR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Our model set up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UED bulk action + BLKT of </a:t>
            </a:r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electroweak gauge sector</a:t>
            </a:r>
          </a:p>
          <a:p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In our analysis, we neglect the BLKTs of Higgs for simplicity. But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if we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turn on the Higgs BLKTs, KK Higgs can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become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LKP in some parameter space.</a:t>
            </a: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We set BLKT at the electroweak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scale,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not at the Cut-off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scale.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In MUED, there is no BLKT but one-loop contribution plays a role as boundary localized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term.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403648" y="2028500"/>
            <a:ext cx="5614556" cy="954608"/>
            <a:chOff x="395536" y="1682304"/>
            <a:chExt cx="5614556" cy="954608"/>
          </a:xfrm>
        </p:grpSpPr>
        <p:pic>
          <p:nvPicPr>
            <p:cNvPr id="7" name="Picture 2" descr="http://latex.codecogs.com/gif.latex?%5Cdpi%7B300%7D%20S_%7B5%7D%3D%5Cint%20d%5E%7B4%7Dx%5Cint_%7B-L%7D%5E%7BL%7Ddy%5B%5Cmathcal%7BL%7D_%7BV%7D&amp;plus;%5Cmathcal%7BL%7D_%7B%5CPsi%7D&amp;plus;%5Cmathcal%7BL%7D_%7BH%7D&amp;plus;%5Cmathcal%7BL%7D_%7BYuk%7D%5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682304"/>
              <a:ext cx="528786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타원 7"/>
            <p:cNvSpPr/>
            <p:nvPr/>
          </p:nvSpPr>
          <p:spPr>
            <a:xfrm>
              <a:off x="2764180" y="1860064"/>
              <a:ext cx="432048" cy="43204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3491880" y="1852444"/>
              <a:ext cx="432048" cy="43204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4211960" y="1860064"/>
              <a:ext cx="504056" cy="439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4932039" y="1867684"/>
              <a:ext cx="760533" cy="43204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91388" y="2244720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C000"/>
                  </a:solidFill>
                </a:rPr>
                <a:t>Gauge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48556" y="2267580"/>
              <a:ext cx="1035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00B050"/>
                  </a:solidFill>
                </a:rPr>
                <a:t>Fermion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1960" y="2267580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Higgs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2040" y="2267580"/>
              <a:ext cx="1078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>
                  <a:solidFill>
                    <a:srgbClr val="00B0F0"/>
                  </a:solidFill>
                </a:rPr>
                <a:t>Yuakawa</a:t>
              </a:r>
              <a:endParaRPr lang="en-US" altLang="ko-KR" dirty="0" smtClean="0">
                <a:solidFill>
                  <a:srgbClr val="00B0F0"/>
                </a:solidFill>
              </a:endParaRPr>
            </a:p>
          </p:txBody>
        </p:sp>
      </p:grpSp>
      <p:pic>
        <p:nvPicPr>
          <p:cNvPr id="3076" name="Picture 4" descr="http://latex.codecogs.com/gif.latex?%5Cdpi%7B150%7D%20S_%7Bbdy%7D%3D%5Cint%20d%5E%7B4%7Dx%5Cint_%7B-L%7D%5E%7BL%7Ddy%5Cleft%28-%5Cfrac%7Br_%7BW%7D%7D%7B4%7DW_%7B%5Cmu%5Cnu%7D%5Ccdot%20W%5E%7B%5Cmu%5Cnu%7D%20-%5Cfrac%7Br_%7BB%7D%7D%7B4%7DB_%7B%5Cmu%5Cnu%7D%20B%5E%7B%5Cmu%5Cnu%7D%5Cright%29%5B%5Cdelta%28y-L%29&amp;plus;%5Cdelta%28y&amp;plus;L%29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3998"/>
            <a:ext cx="73247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타원 18"/>
          <p:cNvSpPr/>
          <p:nvPr/>
        </p:nvSpPr>
        <p:spPr>
          <a:xfrm>
            <a:off x="3347864" y="3068960"/>
            <a:ext cx="352868" cy="29795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5011220" y="3068960"/>
            <a:ext cx="352868" cy="29795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구부러진 연결선 16"/>
          <p:cNvCxnSpPr>
            <a:stCxn id="19" idx="5"/>
          </p:cNvCxnSpPr>
          <p:nvPr/>
        </p:nvCxnSpPr>
        <p:spPr>
          <a:xfrm rot="16200000" flipH="1">
            <a:off x="4486569" y="2485767"/>
            <a:ext cx="681783" cy="2356809"/>
          </a:xfrm>
          <a:prstGeom prst="curved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구부러진 연결선 23"/>
          <p:cNvCxnSpPr>
            <a:stCxn id="20" idx="4"/>
          </p:cNvCxnSpPr>
          <p:nvPr/>
        </p:nvCxnSpPr>
        <p:spPr>
          <a:xfrm rot="16200000" flipH="1">
            <a:off x="5313689" y="3240880"/>
            <a:ext cx="566140" cy="818211"/>
          </a:xfrm>
          <a:prstGeom prst="curved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21879" y="3779748"/>
            <a:ext cx="243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Boundary parameters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Mass spectrum KK level-1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C:\Users\KangDongWoo\Desktop\plots\M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" y="1894185"/>
            <a:ext cx="4415471" cy="434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angDongWoo\Desktop\plots\M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90" y="1894184"/>
            <a:ext cx="4416390" cy="43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827584" y="1547500"/>
            <a:ext cx="3411996" cy="369332"/>
            <a:chOff x="435030" y="1547500"/>
            <a:chExt cx="3411996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435030" y="1547500"/>
              <a:ext cx="3175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The lightest mass eigenstate</a:t>
              </a:r>
              <a:endParaRPr lang="ko-KR" altLang="en-US" dirty="0"/>
            </a:p>
          </p:txBody>
        </p:sp>
        <p:pic>
          <p:nvPicPr>
            <p:cNvPr id="5122" name="Picture 2" descr="http://latex.codecogs.com/png.latex?%5Cdpi%7B300%7D%20%5Chuge%20A_%7B1%7D%5E%7B%281%29%7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781" y="1590976"/>
              <a:ext cx="288245" cy="276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그룹 6"/>
          <p:cNvGrpSpPr/>
          <p:nvPr/>
        </p:nvGrpSpPr>
        <p:grpSpPr>
          <a:xfrm>
            <a:off x="5632747" y="1556792"/>
            <a:ext cx="2829959" cy="369332"/>
            <a:chOff x="5632747" y="1556792"/>
            <a:chExt cx="2829959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5632747" y="1556792"/>
              <a:ext cx="2584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Heavy mass eigenstate</a:t>
              </a:r>
              <a:endParaRPr lang="ko-KR" altLang="en-US" dirty="0"/>
            </a:p>
          </p:txBody>
        </p:sp>
        <p:pic>
          <p:nvPicPr>
            <p:cNvPr id="5124" name="Picture 4" descr="http://latex.codecogs.com/png.latex?%5Cdpi%7B300%7D%20%5Chuge%20A_%7B2%7D%5E%7B%281%29%7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854" y="1585554"/>
              <a:ext cx="298852" cy="286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11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KK mixing angle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3087" y="1629546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KK mixing angle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4617" y="1629546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KK mixing angle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latex.codecogs.com/gif.latex?%5Cdpi%7B300%7D%20%5Cbg_white%20%5Chuge%20A_%7B1%7D%5E%7B%281%29%7D%3D%5Ccos%20%5Ctheta_%7Bw%7D%5E%7B%281%29%7DB%5E%7B%281%29%7D&amp;plus;%5Csin%5Ctheta_%7Bw%7D%5E%7B%281%29%7DW_%7B3%7D%5E%7B%281%29%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98" y="6021288"/>
            <a:ext cx="3134651" cy="35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251441" y="2061288"/>
            <a:ext cx="4033415" cy="3960000"/>
            <a:chOff x="251441" y="2061288"/>
            <a:chExt cx="4033415" cy="3960000"/>
          </a:xfrm>
        </p:grpSpPr>
        <p:pic>
          <p:nvPicPr>
            <p:cNvPr id="5122" name="Picture 2" descr="C:\Users\KangDongWoo\Desktop\plots\C1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41" y="2061288"/>
              <a:ext cx="4033415" cy="39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/>
          </p:nvSpPr>
          <p:spPr>
            <a:xfrm>
              <a:off x="2411760" y="5013176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4726921" y="2061288"/>
            <a:ext cx="4021543" cy="3960000"/>
            <a:chOff x="4726921" y="2061288"/>
            <a:chExt cx="4021543" cy="3960000"/>
          </a:xfrm>
        </p:grpSpPr>
        <p:pic>
          <p:nvPicPr>
            <p:cNvPr id="5123" name="Picture 3" descr="C:\Users\KangDongWoo\Desktop\plots\C2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921" y="2061288"/>
              <a:ext cx="4021543" cy="39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직사각형 11"/>
            <p:cNvSpPr/>
            <p:nvPr/>
          </p:nvSpPr>
          <p:spPr>
            <a:xfrm>
              <a:off x="6981913" y="4978340"/>
              <a:ext cx="216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44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ngDongWoo\Desktop\plots\g110vs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968204"/>
            <a:ext cx="4204011" cy="277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ngDongWoo\Desktop\plots\g110vsr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9368"/>
            <a:ext cx="4210035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Couplings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C:\Users\KangDongWoo\Desktop\g11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84784"/>
            <a:ext cx="329307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angDongWoo\Desktop\g110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484784"/>
            <a:ext cx="329307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Phenomenology and precision test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Electroweak precision test</a:t>
            </a:r>
          </a:p>
          <a:p>
            <a:pPr lvl="1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Even numbered KK gauge boson affect the four Fermi interactions.</a:t>
            </a:r>
          </a:p>
          <a:p>
            <a:pPr marL="457200" lvl="1" indent="0">
              <a:buNone/>
            </a:pP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Collider searches</a:t>
            </a:r>
          </a:p>
          <a:p>
            <a:pPr lvl="1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KK gauge boson resonance searches.</a:t>
            </a:r>
          </a:p>
          <a:p>
            <a:pPr lvl="1"/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Relic density</a:t>
            </a:r>
          </a:p>
          <a:p>
            <a:pPr lvl="1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Upper bound from DM relic abundance.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EWPT 4 Fermi operators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KangDongWoo\Desktop\plots\4fer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67147"/>
            <a:ext cx="30666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ngDongWoo\Desktop\plots\4fermi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66" y="1867147"/>
            <a:ext cx="30666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angDongWoo\Desktop\plots\4fermi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45" y="4401328"/>
            <a:ext cx="23532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십자형 2"/>
          <p:cNvSpPr/>
          <p:nvPr/>
        </p:nvSpPr>
        <p:spPr>
          <a:xfrm>
            <a:off x="4340893" y="2564904"/>
            <a:ext cx="404486" cy="404486"/>
          </a:xfrm>
          <a:prstGeom prst="plus">
            <a:avLst>
              <a:gd name="adj" fmla="val 45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아래쪽 화살표 5"/>
          <p:cNvSpPr/>
          <p:nvPr/>
        </p:nvSpPr>
        <p:spPr>
          <a:xfrm>
            <a:off x="4445533" y="3789040"/>
            <a:ext cx="202243" cy="569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0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EWPT 4 Fermi operators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http://latex.codecogs.com/png.latex?%5Cdpi%7B300%7D%20%5Chuge%20%5Cmathcal%7BL%7D_%7Beff%7D%5Csupset%20%5Csum_%7Bf_%7B1%7D%2Cf_%7B2%7D%7D%5Csum_%7BA%2CB%3DL%2CR%7D%5Ceta%5E%7Bs%7D_%7Bf_%7B1%7Df_%7B2%7D%2CAB%7D%5Cfrac%7B4%5Cpi%7D%7B%28%5CLambda%5E%7Bs%7D_%7Bf_%7B1%7Df_%7B2%7D%2CAB%7D%29%5E%7B2%7D%7D%5Cbar%7Bf%7D_%7B1%2CA%7D%5Cgamma%5E%7B%5Cmu%7Df_%7B1%2CA%7D%5Cbar%7Bf%7D_%7B2%2CB%7D%5Cgamma_%7B%5Cmu%7Df_%7B2%2CB%7D%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8" y="1700896"/>
            <a:ext cx="7465482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1187624" y="5157312"/>
            <a:ext cx="6934737" cy="1080000"/>
            <a:chOff x="1187624" y="4437112"/>
            <a:chExt cx="6934737" cy="1080000"/>
          </a:xfrm>
        </p:grpSpPr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437112"/>
              <a:ext cx="693473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타원 6"/>
            <p:cNvSpPr/>
            <p:nvPr/>
          </p:nvSpPr>
          <p:spPr>
            <a:xfrm>
              <a:off x="6300192" y="4797152"/>
              <a:ext cx="864096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7219204" y="5119368"/>
              <a:ext cx="864096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95536" y="3140968"/>
            <a:ext cx="8334781" cy="1872208"/>
            <a:chOff x="395536" y="2636912"/>
            <a:chExt cx="8334781" cy="1872208"/>
          </a:xfrm>
        </p:grpSpPr>
        <p:grpSp>
          <p:nvGrpSpPr>
            <p:cNvPr id="9" name="그룹 8"/>
            <p:cNvGrpSpPr/>
            <p:nvPr/>
          </p:nvGrpSpPr>
          <p:grpSpPr>
            <a:xfrm>
              <a:off x="395536" y="2636912"/>
              <a:ext cx="8334781" cy="1872208"/>
              <a:chOff x="395536" y="2636912"/>
              <a:chExt cx="8334781" cy="1872208"/>
            </a:xfrm>
          </p:grpSpPr>
          <p:pic>
            <p:nvPicPr>
              <p:cNvPr id="4106" name="Picture 10" descr="http://latex.codecogs.com/png.latex?%5Cdpi%7B300%7D%20%5Chuge%20%5Cfrac%7B4%5Cpi%7D%7B%5CLambda%5E%7Bs%7D_%7Beq%2CAB%7D%7D%5Ceta%5E%7Bs%7D_%7Beq%2CAB%7D%26%3D%264%5Cpi%20N_%7Bc%7D%5Cleft%5B%5Csum_%7Bn%3D1%7D%5E%7B%5Cinfty%7D%28%5Cmathcal%7BF%7D_%7B2n00%7D%28r_%7BB%7D/L%29%29%5E%7B2%7D%5Cfrac%7B3%7D%7B5%7D%5Cfrac%7B%5Calpha_%7B1%7DY_%7BeA%7DY_%7BqB%7D%7D%7BQ%5E%7B2%7D-M_%7BB%5E%7B%282n%29%7D%7D%5E%7B2%7D%7D&amp;plus;%5Csum_%7Bn%3D1%7D%5E%7B%5Cinfty%7D%28%5Cmathcal%7BF%7D_%7B2n00%7D%28r_%7BW%7D/L%29%29%5E%7B2%7D%5Cfrac%7B%5Calpha_%7B2%7DT_%7BeA%7D%5E%7B3%7DT_%7BqB%7D%5E%7B3%7D%7D%7BQ%5E%7B2%7D-M_%7BW_%7B3%7D%5E%7B%282n%29%7D%7D%5E%7B2%7D%7D%5Cright%5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636912"/>
                <a:ext cx="8334781" cy="9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9" name="Picture 13" descr="http://latex.codecogs.com/png.latex?%5Cdpi%7B300%7D%20%5Chuge%20%5Capprox%26-12%5Cpi%5Cleft%5B%5Csum_%7Bn%3D1%7D%5E%7B%5Cinfty%7D%28%5Cmathcal%7BF%7D_%7B2n00%7D%28r_%7BB%7D/L%29%29%5E%7B2%7D%5Cfrac%7B3%7D%7B5%7D%5Cfrac%7B%5Calpha_%7B1%7DY_%7BeA%7DY_%7BqB%7D%7D%7BM_%7BB%5E%7B%282n%29%7D%7D%5E%7B2%7D%7D&amp;plus;%5Csum_%7Bn%3D1%7D%5E%7B%5Cinfty%7D%28%5Cmathcal%7BF%7D_%7B2n00%7D%28r_%7BW%7D/L%29%29%5E%7B2%7D%5Cfrac%7B%5Calpha_%7B2%7DT_%7BeA%7D%5E%7B3%7DT_%7BqB%7D%5E%7B3%7D%7D%7BM_%7BW_%7B3%7D%5E%7B%282n%29%7D%7D%5E%7B2%7D%7D%5Cright%5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0507" y="3609120"/>
                <a:ext cx="6592447" cy="9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타원 9"/>
            <p:cNvSpPr/>
            <p:nvPr/>
          </p:nvSpPr>
          <p:spPr>
            <a:xfrm>
              <a:off x="2915816" y="2780928"/>
              <a:ext cx="1152128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7030A0"/>
                </a:solidFill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6084168" y="2780928"/>
              <a:ext cx="1152128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7030A0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000131" y="2731150"/>
            <a:ext cx="4596130" cy="369332"/>
            <a:chOff x="4000131" y="2731150"/>
            <a:chExt cx="4596130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4000131" y="2731150"/>
              <a:ext cx="4596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Overlap integral from                    couplings</a:t>
              </a:r>
              <a:endPara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13" name="Picture 17" descr="http://latex.codecogs.com/gif.latex?%5Cdpi%7B300%7D%20%5Cbg_white%20%5Chuge%20%7B%5Ccolor%7BRed%7D%20%5Cmathcal%7BA%7D%5E%7B%282n%29%7D%5Cbar%7B%5Cpsi%7D%5E%7B%280%29%7D%5Cpsi%5E%7B%280%29%7D%7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992" y="2792319"/>
              <a:ext cx="1094101" cy="246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직선 화살표 연결선 15"/>
          <p:cNvCxnSpPr>
            <a:stCxn id="10" idx="0"/>
          </p:cNvCxnSpPr>
          <p:nvPr/>
        </p:nvCxnSpPr>
        <p:spPr>
          <a:xfrm flipV="1">
            <a:off x="3491880" y="3100482"/>
            <a:ext cx="2952328" cy="18450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19" idx="0"/>
          </p:cNvCxnSpPr>
          <p:nvPr/>
        </p:nvCxnSpPr>
        <p:spPr>
          <a:xfrm flipV="1">
            <a:off x="6660232" y="3100482"/>
            <a:ext cx="0" cy="18450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2200" y="1511206"/>
            <a:ext cx="18982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[Huang, Kong, Park (2012)]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973" y="6165304"/>
            <a:ext cx="10134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[PDG (2014)]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EWPT 4 Fermi operators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KangDongWoo\Desktop\plots\4fermimLKP_rbr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92" y="1867842"/>
            <a:ext cx="434498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ngDongWoo\Desktop\plots\4fermiRinv_rbr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8" y="1867842"/>
            <a:ext cx="434498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KangDongWoo\Desktop\plots\colli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61" y="1916832"/>
            <a:ext cx="6679231" cy="36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Collider searches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KangDongWoo\Desktop\plots\colli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504157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Collider searches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00200"/>
                <a:ext cx="8229600" cy="45259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Dilepton resonance search at the LHC7,8</a:t>
                </a:r>
              </a:p>
              <a:p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ATLAS  </a:t>
                </a:r>
                <a:r>
                  <a:rPr lang="en-US" altLang="ko-KR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ko-KR" sz="1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G.Aad</a:t>
                </a:r>
                <a:r>
                  <a:rPr lang="en-US" altLang="ko-KR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et al</a:t>
                </a:r>
                <a:r>
                  <a:rPr lang="en-US" altLang="ko-KR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., arXiv:1405.4123]</a:t>
                </a:r>
                <a:endPara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ko-K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Dielectron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(20.3fb-1) </a:t>
                </a:r>
                <a:r>
                  <a:rPr lang="en-US" altLang="ko-K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dimuon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(20.5fb-1)</a:t>
                </a:r>
              </a:p>
              <a:p>
                <a:pPr lvl="1"/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Cuts</a:t>
                </a:r>
              </a:p>
              <a:p>
                <a:pPr lvl="2"/>
                <a:r>
                  <a:rPr lang="en-US" altLang="ko-K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Dielectron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&gt;35GeV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eta 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&lt;2.47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en-US" altLang="ko-KR" b="0" i="1" dirty="0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&gt;40GeV,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ko-KR" i="1" dirty="0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en-US" altLang="ko-KR" b="0" i="1" dirty="0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&gt;30GeV)</a:t>
                </a:r>
              </a:p>
              <a:p>
                <a:pPr lvl="2"/>
                <a:r>
                  <a:rPr lang="en-US" altLang="ko-K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Dimuon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&gt;24GeV or 36GeV,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&gt;25GeV)</a:t>
                </a:r>
              </a:p>
              <a:p>
                <a:pPr lvl="2"/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Background</a:t>
                </a:r>
              </a:p>
              <a:p>
                <a:pPr lvl="3"/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Z/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ko-K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diboson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ko-K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ttbar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ko-K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dijets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ko-K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W+jets</a:t>
                </a:r>
                <a:endPara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SSM 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 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benchmark : 2.9 </a:t>
                </a:r>
                <a:r>
                  <a:rPr lang="en-US" altLang="ko-K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TeV</a:t>
                </a:r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CMS </a:t>
                </a:r>
                <a:r>
                  <a:rPr lang="en-US" altLang="ko-KR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[CMS-PAS-EXO-12-061]</a:t>
                </a:r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Similar results</a:t>
                </a:r>
              </a:p>
              <a:p>
                <a:r>
                  <a:rPr lang="en-US" altLang="ko-K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use </a:t>
                </a:r>
                <a:r>
                  <a:rPr lang="en-US" altLang="ko-KR" sz="3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CalcHep</a:t>
                </a:r>
                <a:r>
                  <a:rPr lang="en-US" altLang="ko-K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the modeling and calculation of the cross-section assuming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31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sz="31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ko-KR" sz="31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ko-KR" sz="3100" i="1">
                            <a:latin typeface="Cambria Math"/>
                          </a:rPr>
                          <m:t>(2)</m:t>
                        </m:r>
                      </m:sup>
                    </m:sSubSup>
                    <m:r>
                      <a:rPr lang="en-US" altLang="ko-KR" sz="31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31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sz="31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ko-KR" sz="31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ko-KR" sz="3100" i="1">
                            <a:latin typeface="Cambria Math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altLang="ko-KR" sz="3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are the heavy resonances.</a:t>
                </a:r>
                <a:endParaRPr lang="en-US" altLang="ko-KR" sz="3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PDF: cteq6l</a:t>
                </a: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00200"/>
                <a:ext cx="8229600" cy="4525963"/>
              </a:xfrm>
              <a:blipFill rotWithShape="1">
                <a:blip r:embed="rId3"/>
                <a:stretch>
                  <a:fillRect l="-889" t="-2156" b="-24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UED review</a:t>
            </a: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Model setup</a:t>
            </a: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Phenomenology and precision test</a:t>
            </a:r>
          </a:p>
          <a:p>
            <a:pPr lvl="1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Electroweak precision test</a:t>
            </a:r>
          </a:p>
          <a:p>
            <a:pPr lvl="1"/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Dilepton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resonance at the LHC</a:t>
            </a:r>
          </a:p>
          <a:p>
            <a:pPr lvl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Relic abundance of electroweak KK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Collider Searches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KangDongWoo\Desktop\plots\dilepton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6146"/>
            <a:ext cx="4169192" cy="28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ngDongWoo\Desktop\plots\dilepton_1T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96146"/>
            <a:ext cx="4151608" cy="28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Relic density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KangDongWoo\Desktop\rel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29" y="3213136"/>
            <a:ext cx="295714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3023" y="2708920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nnihilation channels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KangDongWoo\Desktop\plots\reli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33" y="3213136"/>
            <a:ext cx="295714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9592" y="1713002"/>
                <a:ext cx="76328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obtain an upper 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altLang="ko-KR" sz="2000" b="1" i="1">
                            <a:latin typeface="Cambria Math"/>
                          </a:rPr>
                          <m:t>𝑳𝑲𝑷</m:t>
                        </m:r>
                      </m:sub>
                    </m:sSub>
                  </m:oMath>
                </a14:m>
                <a:r>
                  <a:rPr lang="en-US" altLang="ko-KR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from observed DM relic abundance by Plank2015.</a:t>
                </a:r>
                <a:endParaRPr lang="ko-KR" alt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713002"/>
                <a:ext cx="7632848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879" t="-3448" b="-15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KangDongWoo\Desktop\plots\relic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29" y="4869160"/>
            <a:ext cx="314857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ngDongWoo\Desktop\plots\relic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33" y="4860747"/>
            <a:ext cx="286287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Relic density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KangDongWoo\Desktop\plots\relicp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40" y="1589616"/>
            <a:ext cx="7098560" cy="449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latex.codecogs.com/gif.latex?%5Cdpi%7B300%7D%20%5Cbg_white%20%5Chuge%20%5Csigma%5Cpropto%5Cfrac%7Bg%5E%7B4%7D%7D%7BM%5E%7B2%7D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6" y="5693388"/>
            <a:ext cx="1152128" cy="78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Relic density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KangDongWoo\Desktop\plots\relic_density_rB_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688632" cy="498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Non-zero BLKTs affect the </a:t>
                </a:r>
                <a:r>
                  <a:rPr lang="en-US" altLang="ko-KR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UED KK mass spectrum 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well as </a:t>
                </a:r>
                <a:r>
                  <a:rPr lang="en-US" altLang="ko-KR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couplings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amongst different KK mode particles.</a:t>
                </a:r>
              </a:p>
              <a:p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Considering BLKTs, the LKP is not only commonly considered 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cs typeface="Arial" panose="020B0604020202020204" pitchFamily="34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 </a:t>
                </a:r>
                <a:r>
                  <a:rPr lang="en-US" altLang="ko-KR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mixture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ko-KR" altLang="ko-KR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altLang="ko-KR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Combination of </a:t>
                </a:r>
                <a:r>
                  <a:rPr lang="en-US" altLang="ko-KR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DM, electroweak, and LHC 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constraints put substantial bounds on boundary parameters for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LHC14 and future DM searches will give us more answers for extra dimension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774" r="-1778" b="-35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9524" y="2465020"/>
            <a:ext cx="44230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ko-KR" altLang="en-US" sz="66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 Extra Dimension model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Model with </a:t>
                </a:r>
                <a:r>
                  <a:rPr lang="en-US" altLang="ko-KR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flat</a:t>
                </a:r>
                <a:r>
                  <a:rPr lang="en-US" altLang="ko-K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ko-KR" sz="2800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compact extra dimensions </a:t>
                </a:r>
                <a:r>
                  <a:rPr lang="en-US" altLang="ko-K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which</a:t>
                </a:r>
                <a:r>
                  <a:rPr lang="en-US" altLang="ko-K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all fields propagate.</a:t>
                </a:r>
                <a:r>
                  <a:rPr lang="en-US" altLang="ko-KR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ko-KR" sz="1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Appelquist</a:t>
                </a:r>
                <a:r>
                  <a:rPr lang="en-US" altLang="ko-KR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Cheng, </a:t>
                </a:r>
                <a:r>
                  <a:rPr lang="en-US" altLang="ko-KR" sz="1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Dobrescu</a:t>
                </a:r>
                <a:r>
                  <a:rPr lang="en-US" altLang="ko-KR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,(2001)]</a:t>
                </a:r>
                <a:endParaRPr lang="en-US" altLang="ko-K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2800" dirty="0" smtClean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Standard Model (SM) particles</a:t>
                </a:r>
                <a:r>
                  <a:rPr lang="en-US" altLang="ko-K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are identified with the </a:t>
                </a:r>
                <a:r>
                  <a:rPr lang="en-US" altLang="ko-KR" sz="2800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zero-modes of the </a:t>
                </a:r>
                <a:r>
                  <a:rPr lang="en-US" altLang="ko-KR" sz="2800" dirty="0" err="1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Kaluza</a:t>
                </a:r>
                <a:r>
                  <a:rPr lang="en-US" altLang="ko-KR" sz="2800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-Klein (KK) towers</a:t>
                </a:r>
                <a:r>
                  <a:rPr lang="en-US" altLang="ko-K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ko-K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focus on one extra dimension </a:t>
                </a:r>
                <a:r>
                  <a:rPr lang="en-US" altLang="ko-KR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ko-KR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ompactified</a:t>
                </a:r>
                <a:r>
                  <a:rPr lang="en-US" altLang="ko-K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  <m:r>
                      <a:rPr lang="en-US" altLang="ko-KR" sz="2800" b="0" i="1" smtClean="0"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sSub>
                      <m:sSubPr>
                        <m:ctrlPr>
                          <a:rPr lang="en-US" altLang="ko-KR" sz="28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8"/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348" r="-21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931148" y="5085184"/>
            <a:ext cx="1860480" cy="864096"/>
            <a:chOff x="77599" y="1484784"/>
            <a:chExt cx="3410883" cy="1584176"/>
          </a:xfrm>
        </p:grpSpPr>
        <p:grpSp>
          <p:nvGrpSpPr>
            <p:cNvPr id="7" name="그룹 6"/>
            <p:cNvGrpSpPr/>
            <p:nvPr/>
          </p:nvGrpSpPr>
          <p:grpSpPr>
            <a:xfrm>
              <a:off x="1111616" y="1484784"/>
              <a:ext cx="1791976" cy="1584176"/>
              <a:chOff x="683568" y="1700808"/>
              <a:chExt cx="2932325" cy="2592289"/>
            </a:xfrm>
          </p:grpSpPr>
          <p:sp>
            <p:nvSpPr>
              <p:cNvPr id="10" name="타원 9"/>
              <p:cNvSpPr/>
              <p:nvPr/>
            </p:nvSpPr>
            <p:spPr>
              <a:xfrm>
                <a:off x="827584" y="1700808"/>
                <a:ext cx="2592289" cy="259228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1" name="직선 화살표 연결선 10"/>
              <p:cNvCxnSpPr>
                <a:stCxn id="10" idx="0"/>
                <a:endCxn id="10" idx="4"/>
              </p:cNvCxnSpPr>
              <p:nvPr/>
            </p:nvCxnSpPr>
            <p:spPr>
              <a:xfrm>
                <a:off x="2123729" y="1700808"/>
                <a:ext cx="0" cy="2592289"/>
              </a:xfrm>
              <a:prstGeom prst="straightConnector1">
                <a:avLst/>
              </a:prstGeom>
              <a:ln w="2032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화살표 연결선 11"/>
              <p:cNvCxnSpPr/>
              <p:nvPr/>
            </p:nvCxnSpPr>
            <p:spPr>
              <a:xfrm flipH="1">
                <a:off x="1259632" y="2080440"/>
                <a:ext cx="2" cy="1833024"/>
              </a:xfrm>
              <a:prstGeom prst="straightConnector1">
                <a:avLst/>
              </a:prstGeom>
              <a:ln w="2032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화살표 연결선 12"/>
              <p:cNvCxnSpPr/>
              <p:nvPr/>
            </p:nvCxnSpPr>
            <p:spPr>
              <a:xfrm flipH="1">
                <a:off x="2987824" y="2080440"/>
                <a:ext cx="2" cy="1833024"/>
              </a:xfrm>
              <a:prstGeom prst="straightConnector1">
                <a:avLst/>
              </a:prstGeom>
              <a:ln w="2032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>
                <a:off x="683568" y="2996953"/>
                <a:ext cx="340036" cy="2"/>
              </a:xfrm>
              <a:prstGeom prst="line">
                <a:avLst/>
              </a:prstGeom>
              <a:ln w="2032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/>
              <p:cNvCxnSpPr/>
              <p:nvPr/>
            </p:nvCxnSpPr>
            <p:spPr>
              <a:xfrm>
                <a:off x="3275857" y="2996953"/>
                <a:ext cx="340036" cy="2"/>
              </a:xfrm>
              <a:prstGeom prst="line">
                <a:avLst/>
              </a:prstGeom>
              <a:ln w="2032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7599" y="1954924"/>
                  <a:ext cx="638573" cy="3219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ko-KR" sz="800" b="0" i="1" smtClean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altLang="ko-KR" sz="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ko-KR" altLang="en-US" sz="800" b="0" i="1" smtClean="0">
                                <a:latin typeface="Cambria Math"/>
                              </a:rPr>
                              <m:t>𝜋</m:t>
                            </m:r>
                            <m:r>
                              <a:rPr lang="en-US" altLang="ko-KR" sz="800" b="0" i="1" smtClean="0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altLang="ko-KR" sz="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99" y="1954924"/>
                  <a:ext cx="638573" cy="3219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56140" b="-724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943974" y="1954924"/>
                  <a:ext cx="544508" cy="3219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ko-KR" sz="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ko-KR" altLang="en-US" sz="800" b="0" i="1" smtClean="0">
                                <a:latin typeface="Cambria Math"/>
                              </a:rPr>
                              <m:t>𝜋</m:t>
                            </m:r>
                            <m:r>
                              <a:rPr lang="en-US" altLang="ko-KR" sz="800" b="0" i="1" smtClean="0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altLang="ko-KR" sz="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3974" y="1954924"/>
                  <a:ext cx="544508" cy="3219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51020" b="-724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그룹 15"/>
          <p:cNvGrpSpPr/>
          <p:nvPr/>
        </p:nvGrpSpPr>
        <p:grpSpPr>
          <a:xfrm>
            <a:off x="3523436" y="5085184"/>
            <a:ext cx="1928438" cy="933280"/>
            <a:chOff x="3291634" y="2060848"/>
            <a:chExt cx="1928438" cy="933280"/>
          </a:xfrm>
        </p:grpSpPr>
        <p:grpSp>
          <p:nvGrpSpPr>
            <p:cNvPr id="17" name="그룹 16"/>
            <p:cNvGrpSpPr/>
            <p:nvPr/>
          </p:nvGrpSpPr>
          <p:grpSpPr>
            <a:xfrm>
              <a:off x="3779912" y="2060848"/>
              <a:ext cx="954330" cy="933280"/>
              <a:chOff x="3491880" y="1450896"/>
              <a:chExt cx="1728192" cy="1690072"/>
            </a:xfrm>
          </p:grpSpPr>
          <p:sp>
            <p:nvSpPr>
              <p:cNvPr id="20" name="원호 19"/>
              <p:cNvSpPr/>
              <p:nvPr/>
            </p:nvSpPr>
            <p:spPr>
              <a:xfrm rot="16200000">
                <a:off x="3510940" y="1503844"/>
                <a:ext cx="1690072" cy="1584176"/>
              </a:xfrm>
              <a:prstGeom prst="arc">
                <a:avLst>
                  <a:gd name="adj1" fmla="val 16200000"/>
                  <a:gd name="adj2" fmla="val 5403763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1" name="직선 연결선 20"/>
              <p:cNvCxnSpPr/>
              <p:nvPr/>
            </p:nvCxnSpPr>
            <p:spPr>
              <a:xfrm flipH="1" flipV="1">
                <a:off x="3491880" y="2295931"/>
                <a:ext cx="144016" cy="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 flipH="1" flipV="1">
                <a:off x="5076056" y="2295931"/>
                <a:ext cx="144016" cy="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291634" y="2348881"/>
                  <a:ext cx="544508" cy="3219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ko-KR" sz="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ko-KR" altLang="en-US" sz="800" b="0" i="1" smtClean="0">
                                <a:latin typeface="Cambria Math"/>
                              </a:rPr>
                              <m:t>𝜋</m:t>
                            </m:r>
                            <m:r>
                              <a:rPr lang="en-US" altLang="ko-KR" sz="800" b="0" i="1" smtClean="0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altLang="ko-KR" sz="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1634" y="2348881"/>
                  <a:ext cx="544508" cy="3219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675564" y="2348880"/>
                  <a:ext cx="544508" cy="3219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ko-KR" sz="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ko-KR" altLang="en-US" sz="800" b="0" i="1" smtClean="0">
                                <a:latin typeface="Cambria Math"/>
                              </a:rPr>
                              <m:t>𝜋</m:t>
                            </m:r>
                            <m:r>
                              <a:rPr lang="en-US" altLang="ko-KR" sz="800" b="0" i="1" smtClean="0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altLang="ko-KR" sz="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564" y="2348880"/>
                  <a:ext cx="544508" cy="3219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그룹 22"/>
          <p:cNvGrpSpPr/>
          <p:nvPr/>
        </p:nvGrpSpPr>
        <p:grpSpPr>
          <a:xfrm>
            <a:off x="5827692" y="5085184"/>
            <a:ext cx="2200692" cy="1008112"/>
            <a:chOff x="5724128" y="1844824"/>
            <a:chExt cx="2200692" cy="1008112"/>
          </a:xfrm>
        </p:grpSpPr>
        <p:grpSp>
          <p:nvGrpSpPr>
            <p:cNvPr id="24" name="그룹 23"/>
            <p:cNvGrpSpPr/>
            <p:nvPr/>
          </p:nvGrpSpPr>
          <p:grpSpPr>
            <a:xfrm>
              <a:off x="6012158" y="2204865"/>
              <a:ext cx="1656186" cy="144016"/>
              <a:chOff x="6012158" y="2204865"/>
              <a:chExt cx="1656186" cy="144016"/>
            </a:xfrm>
          </p:grpSpPr>
          <p:cxnSp>
            <p:nvCxnSpPr>
              <p:cNvPr id="32" name="직선 연결선 31"/>
              <p:cNvCxnSpPr/>
              <p:nvPr/>
            </p:nvCxnSpPr>
            <p:spPr>
              <a:xfrm>
                <a:off x="6012160" y="2276872"/>
                <a:ext cx="165618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/>
              <p:cNvCxnSpPr/>
              <p:nvPr/>
            </p:nvCxnSpPr>
            <p:spPr>
              <a:xfrm rot="5400000" flipH="1" flipV="1">
                <a:off x="5940151" y="2276872"/>
                <a:ext cx="144016" cy="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 rot="5400000" flipH="1" flipV="1">
                <a:off x="7596335" y="2276872"/>
                <a:ext cx="144016" cy="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724128" y="2276872"/>
                  <a:ext cx="638573" cy="3219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ko-KR" sz="800" b="0" i="1" smtClean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altLang="ko-KR" sz="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ko-KR" altLang="en-US" sz="800" b="0" i="1" smtClean="0">
                                <a:latin typeface="Cambria Math"/>
                              </a:rPr>
                              <m:t>𝜋</m:t>
                            </m:r>
                            <m:r>
                              <a:rPr lang="en-US" altLang="ko-KR" sz="800" b="0" i="1" smtClean="0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altLang="ko-KR" sz="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2276872"/>
                  <a:ext cx="638573" cy="32194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380312" y="2276872"/>
                  <a:ext cx="544508" cy="3219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ko-KR" sz="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ko-KR" altLang="en-US" sz="800" b="0" i="1" smtClean="0">
                                <a:latin typeface="Cambria Math"/>
                              </a:rPr>
                              <m:t>𝜋</m:t>
                            </m:r>
                            <m:r>
                              <a:rPr lang="en-US" altLang="ko-KR" sz="800" b="0" i="1" smtClean="0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altLang="ko-KR" sz="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2276872"/>
                  <a:ext cx="544508" cy="3219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직선 연결선 26"/>
            <p:cNvCxnSpPr/>
            <p:nvPr/>
          </p:nvCxnSpPr>
          <p:spPr>
            <a:xfrm flipV="1">
              <a:off x="6876254" y="1916832"/>
              <a:ext cx="1" cy="720081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660232" y="2637492"/>
                  <a:ext cx="470963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ko-KR" sz="800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2" y="2637492"/>
                  <a:ext cx="470963" cy="21544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자유형 28"/>
            <p:cNvSpPr/>
            <p:nvPr/>
          </p:nvSpPr>
          <p:spPr>
            <a:xfrm>
              <a:off x="6520004" y="1844824"/>
              <a:ext cx="712500" cy="245368"/>
            </a:xfrm>
            <a:custGeom>
              <a:avLst/>
              <a:gdLst>
                <a:gd name="connsiteX0" fmla="*/ 0 w 1668780"/>
                <a:gd name="connsiteY0" fmla="*/ 1013469 h 1028709"/>
                <a:gd name="connsiteX1" fmla="*/ 792480 w 1668780"/>
                <a:gd name="connsiteY1" fmla="*/ 9 h 1028709"/>
                <a:gd name="connsiteX2" fmla="*/ 1668780 w 1668780"/>
                <a:gd name="connsiteY2" fmla="*/ 1028709 h 102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8780" h="1028709">
                  <a:moveTo>
                    <a:pt x="0" y="1013469"/>
                  </a:moveTo>
                  <a:cubicBezTo>
                    <a:pt x="257175" y="505469"/>
                    <a:pt x="514350" y="-2531"/>
                    <a:pt x="792480" y="9"/>
                  </a:cubicBezTo>
                  <a:cubicBezTo>
                    <a:pt x="1070610" y="2549"/>
                    <a:pt x="1369695" y="515629"/>
                    <a:pt x="1668780" y="102870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0" name="직선 화살표 연결선 29"/>
            <p:cNvCxnSpPr/>
            <p:nvPr/>
          </p:nvCxnSpPr>
          <p:spPr>
            <a:xfrm flipH="1">
              <a:off x="6474328" y="2060848"/>
              <a:ext cx="75796" cy="758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>
              <a:off x="7217264" y="2071317"/>
              <a:ext cx="75800" cy="758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오른쪽 화살표 34"/>
          <p:cNvSpPr/>
          <p:nvPr/>
        </p:nvSpPr>
        <p:spPr>
          <a:xfrm>
            <a:off x="3131840" y="5445224"/>
            <a:ext cx="288032" cy="14401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오른쪽 화살표 35"/>
          <p:cNvSpPr/>
          <p:nvPr/>
        </p:nvSpPr>
        <p:spPr>
          <a:xfrm>
            <a:off x="5580112" y="5445224"/>
            <a:ext cx="288032" cy="14401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644340" y="4869160"/>
            <a:ext cx="663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KK-parity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Kaluza</a:t>
            </a:r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-Klein Parity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KK-parity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ko-KR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reflection 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about the middle point of extra dimension.</a:t>
                </a:r>
              </a:p>
              <a:p>
                <a:endPara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presence of </a:t>
                </a:r>
                <a:r>
                  <a:rPr lang="en-US" altLang="ko-K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orbifold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 fixed points breaks 5D translational invariance but a discrete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ko-KR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parity (KK-parity) remains.</a:t>
                </a:r>
              </a:p>
              <a:p>
                <a:pPr lvl="1">
                  <a:buFont typeface="Arial" panose="020B0604020202020204" pitchFamily="34" charset="0"/>
                  <a:buChar char="→"/>
                </a:pPr>
                <a:r>
                  <a:rPr lang="en-US" altLang="ko-K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lightest KK particle (LKP) is stable! </a:t>
                </a:r>
                <a:endPara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KK-parity, UED mimics MSSM+R-parity. Some call UED as “Bosonic SUSY”.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774" r="-16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-108520" y="620688"/>
            <a:ext cx="2200692" cy="1008112"/>
            <a:chOff x="5724128" y="1844824"/>
            <a:chExt cx="2200692" cy="1008112"/>
          </a:xfrm>
        </p:grpSpPr>
        <p:grpSp>
          <p:nvGrpSpPr>
            <p:cNvPr id="7" name="그룹 6"/>
            <p:cNvGrpSpPr/>
            <p:nvPr/>
          </p:nvGrpSpPr>
          <p:grpSpPr>
            <a:xfrm>
              <a:off x="6012158" y="2204865"/>
              <a:ext cx="1656186" cy="144016"/>
              <a:chOff x="6012158" y="2204865"/>
              <a:chExt cx="1656186" cy="144016"/>
            </a:xfrm>
          </p:grpSpPr>
          <p:cxnSp>
            <p:nvCxnSpPr>
              <p:cNvPr id="15" name="직선 연결선 14"/>
              <p:cNvCxnSpPr/>
              <p:nvPr/>
            </p:nvCxnSpPr>
            <p:spPr>
              <a:xfrm>
                <a:off x="6012160" y="2276872"/>
                <a:ext cx="165618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 rot="5400000" flipH="1" flipV="1">
                <a:off x="5940151" y="2276872"/>
                <a:ext cx="144016" cy="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/>
              <p:cNvCxnSpPr/>
              <p:nvPr/>
            </p:nvCxnSpPr>
            <p:spPr>
              <a:xfrm rot="5400000" flipH="1" flipV="1">
                <a:off x="7596335" y="2276872"/>
                <a:ext cx="144016" cy="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724128" y="2276872"/>
                  <a:ext cx="638573" cy="3219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ko-KR" sz="800" b="0" i="1" smtClean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altLang="ko-KR" sz="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ko-KR" altLang="en-US" sz="800" b="0" i="1" smtClean="0">
                                <a:latin typeface="Cambria Math"/>
                              </a:rPr>
                              <m:t>𝜋</m:t>
                            </m:r>
                            <m:r>
                              <a:rPr lang="en-US" altLang="ko-KR" sz="800" b="0" i="1" smtClean="0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altLang="ko-KR" sz="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2276872"/>
                  <a:ext cx="638573" cy="3219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380312" y="2276872"/>
                  <a:ext cx="544508" cy="3219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ko-KR" sz="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ko-KR" altLang="en-US" sz="800" b="0" i="1" smtClean="0">
                                <a:latin typeface="Cambria Math"/>
                              </a:rPr>
                              <m:t>𝜋</m:t>
                            </m:r>
                            <m:r>
                              <a:rPr lang="en-US" altLang="ko-KR" sz="800" b="0" i="1" smtClean="0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altLang="ko-KR" sz="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2276872"/>
                  <a:ext cx="544508" cy="3219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직선 연결선 9"/>
            <p:cNvCxnSpPr/>
            <p:nvPr/>
          </p:nvCxnSpPr>
          <p:spPr>
            <a:xfrm flipV="1">
              <a:off x="6876254" y="1916832"/>
              <a:ext cx="1" cy="720081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660232" y="2637492"/>
                  <a:ext cx="470963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ko-KR" sz="800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2" y="2637492"/>
                  <a:ext cx="470963" cy="21544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자유형 11"/>
            <p:cNvSpPr/>
            <p:nvPr/>
          </p:nvSpPr>
          <p:spPr>
            <a:xfrm>
              <a:off x="6520004" y="1844824"/>
              <a:ext cx="712500" cy="245368"/>
            </a:xfrm>
            <a:custGeom>
              <a:avLst/>
              <a:gdLst>
                <a:gd name="connsiteX0" fmla="*/ 0 w 1668780"/>
                <a:gd name="connsiteY0" fmla="*/ 1013469 h 1028709"/>
                <a:gd name="connsiteX1" fmla="*/ 792480 w 1668780"/>
                <a:gd name="connsiteY1" fmla="*/ 9 h 1028709"/>
                <a:gd name="connsiteX2" fmla="*/ 1668780 w 1668780"/>
                <a:gd name="connsiteY2" fmla="*/ 1028709 h 102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8780" h="1028709">
                  <a:moveTo>
                    <a:pt x="0" y="1013469"/>
                  </a:moveTo>
                  <a:cubicBezTo>
                    <a:pt x="257175" y="505469"/>
                    <a:pt x="514350" y="-2531"/>
                    <a:pt x="792480" y="9"/>
                  </a:cubicBezTo>
                  <a:cubicBezTo>
                    <a:pt x="1070610" y="2549"/>
                    <a:pt x="1369695" y="515629"/>
                    <a:pt x="1668780" y="102870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 flipH="1">
              <a:off x="6474328" y="2060848"/>
              <a:ext cx="75796" cy="758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>
              <a:off x="7217264" y="2071317"/>
              <a:ext cx="75800" cy="758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08128" y="404664"/>
            <a:ext cx="663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KK-parity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ngDongWoo\Downloads\0204342v1\levels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44" y="1088946"/>
            <a:ext cx="4924460" cy="63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ngDongWoo\Downloads\0204342v1\levels_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27" y="1088946"/>
            <a:ext cx="4924458" cy="63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u="sng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“Minimal” Universal Extra Dimension model</a:t>
            </a:r>
            <a:endParaRPr lang="ko-KR" altLang="en-US" u="sng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LKP is KK photon i.e. KK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cs typeface="Arial" panose="020B0604020202020204" pitchFamily="34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1852" t="-1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4676" y="5949280"/>
            <a:ext cx="118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Tree level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0996" y="594928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1-loop level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5220072" y="5589240"/>
            <a:ext cx="108012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75578" y="2519318"/>
            <a:ext cx="2428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[Cheng, </a:t>
            </a:r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Matchev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Schmaltz, (2002)]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eneral UED action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8" name="Picture 6" descr="http://latex.codecogs.com/gif.latex?%5Cdpi%7B300%7D%20S_%7Bbdy%7D%3D%5Cint%20d%5E%7B4%7Dx%5Cint_%7B-L%7D%5E%7BL%7Ddy%28%5Cmathcal%7BL%7D_%7B%5Cpartial%20V%7D&amp;plus;%5Cmathcal%7BL%7D_%7B%5Cpartial%20%5CPsi%7D&amp;plus;%5Cmathcal%7BL%7D_%7B%5Cpartial%20H%7D&amp;plus;%5Cmathcal%7BL%7D_%7B%5Cpartial%20Yuk%7D%29%5B%5Cdelta%28y-L%29&amp;plus;%5Cdelta%28y&amp;plus;L%29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12976"/>
            <a:ext cx="868131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latex.codecogs.com/png.latex?%5Cdpi%7B300%7D%20%5Chuge%20%5Cmathcal%7BL%7D_%7B%5Cpartial%20%5CPsi%7D%3D%5Csum_%7B%5CPsi%3DQ%2CL%7Dir_%7B%5CPsi%7D%5Cbar%7B%5CPsi%7D_%7BL%7DD_%7B%5Cmu%7D%5Cgamma%5E%7B%5Cmu%7D%5CPsi_%7BL%7D&amp;plus;%5Csum_%7B%5CPsi%3DU%2CD%2CE%7Dir_%7B%5CPsi%7D%5Cbar%7B%5CPsi%7D_%7BR%7DD_%7B%5Cmu%7D%5Cgamma%5E%7B%5Cmu%7D%5CPsi_%7BR%7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0" y="4797216"/>
            <a:ext cx="553098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latex.codecogs.com/png.latex?%5Cinline%20%5Cdpi%7B300%7D%20%5Chuge%20%5Cmathcal%7BL%7D_%7B%5Cpartial%20H%7D%3Dr_%7BH%7D%28D_%7B%5Cmu%7DH%29%5E%7B%5Cdagger%7DD%5E%7B%5Cmu%7DH&amp;plus;r_%7B%5Cmu%7D%5Cmu_%7B5%7D%5E%7B2%7D%7CH%7C%5E%7B2%7D-r_%7B%5Clambda%7D%7CH%7C%5E%7B4%7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3" y="5396250"/>
            <a:ext cx="4490161" cy="30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3" name="Picture 21" descr="C:\Users\KangDongWoo\Dropbox\입자방\CodeCogsEqn (3)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4" y="5846312"/>
            <a:ext cx="6465662" cy="3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1251" y="1547500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5D Bulk UED action</a:t>
            </a:r>
            <a:endParaRPr lang="ko-KR" altLang="en-US" b="1" dirty="0"/>
          </a:p>
        </p:txBody>
      </p:sp>
      <p:grpSp>
        <p:nvGrpSpPr>
          <p:cNvPr id="8" name="그룹 7"/>
          <p:cNvGrpSpPr/>
          <p:nvPr/>
        </p:nvGrpSpPr>
        <p:grpSpPr>
          <a:xfrm>
            <a:off x="1741966" y="1826320"/>
            <a:ext cx="5657388" cy="954608"/>
            <a:chOff x="395536" y="1682304"/>
            <a:chExt cx="5657388" cy="954608"/>
          </a:xfrm>
        </p:grpSpPr>
        <p:pic>
          <p:nvPicPr>
            <p:cNvPr id="8194" name="Picture 2" descr="http://latex.codecogs.com/gif.latex?%5Cdpi%7B300%7D%20S_%7B5%7D%3D%5Cint%20d%5E%7B4%7Dx%5Cint_%7B-L%7D%5E%7BL%7Ddy%5B%5Cmathcal%7BL%7D_%7BV%7D&amp;plus;%5Cmathcal%7BL%7D_%7B%5CPsi%7D&amp;plus;%5Cmathcal%7BL%7D_%7BH%7D&amp;plus;%5Cmathcal%7BL%7D_%7BYuk%7D%5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682304"/>
              <a:ext cx="528786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타원 6"/>
            <p:cNvSpPr/>
            <p:nvPr/>
          </p:nvSpPr>
          <p:spPr>
            <a:xfrm>
              <a:off x="2764180" y="1860064"/>
              <a:ext cx="432048" cy="43204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3491880" y="1852444"/>
              <a:ext cx="432048" cy="43204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4211960" y="1860064"/>
              <a:ext cx="504056" cy="439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4932039" y="1867684"/>
              <a:ext cx="760533" cy="43204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91388" y="224472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Gauge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48556" y="2267580"/>
              <a:ext cx="1035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Fermion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11960" y="2267580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Higgs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32040" y="2267580"/>
              <a:ext cx="1120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Yuakawa</a:t>
              </a:r>
              <a:endParaRPr lang="en-US" altLang="ko-KR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3528" y="2771636"/>
            <a:ext cx="390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Boundary Localized Kinetic Terms</a:t>
            </a:r>
            <a:endParaRPr lang="ko-KR" altLang="en-US" b="1" dirty="0"/>
          </a:p>
        </p:txBody>
      </p:sp>
      <p:sp>
        <p:nvSpPr>
          <p:cNvPr id="9" name="직사각형 8"/>
          <p:cNvSpPr/>
          <p:nvPr/>
        </p:nvSpPr>
        <p:spPr>
          <a:xfrm>
            <a:off x="6300192" y="3356992"/>
            <a:ext cx="2692313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077153" y="3748310"/>
            <a:ext cx="113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KK-parity</a:t>
            </a:r>
            <a:endParaRPr lang="ko-KR" alt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latex.codecogs.com/gif.latex?%5Cdpi%7B200%7D%20%5Clarge%20%5Cmathcal%7BL%7D_%7B%5Cpartial%20V%7D%3D-%5Cfrac%7Br_%7BG%7D%7D%7B4%7DG_%7B%5Cmu%5Cnu%7D%5Ccdot%20G%5E%7B%5Cmu%5Cnu%7D%20-%5Cfrac%7Br_%7BW%7D%7D%7B4%7DW_%7B%5Cmu%5Cnu%7D%5Ccdot%20W%5E%7B%5Cmu%5Cnu%7D%20-%5Cfrac%7Br_%7BB%7D%7D%7B4%7DB_%7B%5Cmu%5Cnu%7D%20B%5E%7B%5Cmu%5Cnu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3" y="4293096"/>
            <a:ext cx="5548923" cy="47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11715" y="1628800"/>
            <a:ext cx="19367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Flacke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Kong, Park, (2013)]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1462956" y="4161439"/>
            <a:ext cx="407330" cy="4073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35350" y="4149080"/>
            <a:ext cx="407330" cy="4073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4905958" y="4149080"/>
            <a:ext cx="407330" cy="4073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4473910" y="4771752"/>
            <a:ext cx="407330" cy="4073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1907704" y="4749862"/>
            <a:ext cx="407330" cy="4073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1259632" y="5373216"/>
            <a:ext cx="407330" cy="4073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3084550" y="5373216"/>
            <a:ext cx="407330" cy="4073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4283968" y="5373216"/>
            <a:ext cx="407330" cy="4073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5160082" y="5856064"/>
            <a:ext cx="407330" cy="4073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3335164" y="5851872"/>
            <a:ext cx="407330" cy="4073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1624546" y="5847680"/>
            <a:ext cx="407330" cy="40733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latex.codecogs.com/gif.latex?%5Cdpi%7B300%7D%20%5Cbg_white%20%5Chuge%20%7B%5Ccolor%7BPurple%7D%20%5Br%5D%3D%5BL%5D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70" y="4882478"/>
            <a:ext cx="1893696" cy="593207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5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Example1. Split UED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557206" y="1916832"/>
            <a:ext cx="5657388" cy="954608"/>
            <a:chOff x="395536" y="1682304"/>
            <a:chExt cx="5657388" cy="954608"/>
          </a:xfrm>
        </p:grpSpPr>
        <p:pic>
          <p:nvPicPr>
            <p:cNvPr id="7" name="Picture 2" descr="http://latex.codecogs.com/gif.latex?%5Cdpi%7B300%7D%20S_%7B5%7D%3D%5Cint%20d%5E%7B4%7Dx%5Cint_%7B-L%7D%5E%7BL%7Ddy%5B%5Cmathcal%7BL%7D_%7BV%7D&amp;plus;%5Cmathcal%7BL%7D_%7B%5CPsi%7D&amp;plus;%5Cmathcal%7BL%7D_%7BH%7D&amp;plus;%5Cmathcal%7BL%7D_%7BYuk%7D%5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682304"/>
              <a:ext cx="528786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타원 7"/>
            <p:cNvSpPr/>
            <p:nvPr/>
          </p:nvSpPr>
          <p:spPr>
            <a:xfrm>
              <a:off x="2764180" y="1860064"/>
              <a:ext cx="432048" cy="43204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3491880" y="1852444"/>
              <a:ext cx="432048" cy="43204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4211960" y="1860064"/>
              <a:ext cx="504056" cy="439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4932039" y="1867684"/>
              <a:ext cx="760533" cy="43204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91388" y="224472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Gauge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48556" y="2267580"/>
              <a:ext cx="1035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Fermion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1960" y="2267580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2040" y="2267580"/>
              <a:ext cx="1120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Yuakawa</a:t>
              </a:r>
              <a:endParaRPr lang="en-US" altLang="ko-KR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 descr="http://latex.codecogs.com/png.latex?%5Cdpi%7B300%7D%20%5Chuge%20%5Cmathcal%7BL%7D_%7B%5Cpartial%20%5CPsi%7D%3D%5Csum_%7B%5CPsi%3DQ%2CL%7Dir_%7B%5CPsi%7D%5Cbar%7B%5CPsi%7D_%7BL%7DD_%7B%5Cmu%7D%5Cgamma%5E%7B%5Cmu%7D%5CPsi_%7BL%7D&amp;plus;%5Csum_%7B%5CPsi%3DU%2CD%2CE%7Dir_%7B%5CPsi%7D%5Cbar%7B%5CPsi%7D_%7BR%7DD_%7B%5Cmu%7D%5Cgamma%5E%7B%5Cmu%7D%5CPsi_%7BR%7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4" y="5157192"/>
            <a:ext cx="760595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>
            <a:off x="395536" y="3418881"/>
            <a:ext cx="5904656" cy="1090239"/>
            <a:chOff x="395536" y="3274865"/>
            <a:chExt cx="5904656" cy="1090239"/>
          </a:xfrm>
        </p:grpSpPr>
        <p:pic>
          <p:nvPicPr>
            <p:cNvPr id="9228" name="Picture 12" descr="http://latex.codecogs.com/gif.latex?%5Cdpi%7B300%7D%20%5Cbg_white%20%5Chuge%20%5Cmathcal%7BL%7D_%7B%5CPsi%7D%3D%5Csum_%7B%5CPsi%7D%5E%7BQ%2CU%2CD%2CL%2CE%7Di%5Cbar%7B%5CPsi%7D%5Coverleftrightarrow%7BD%7D_%7BM%7D%5CGamma%5E%7BM%7D%5CPsi%20%7B%5Ccolor%7BDarkGreen%7D-M_%7B%5CPsi%7D%5Cbar%7B%5CPsi%7D%5CPsi%7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274865"/>
              <a:ext cx="5404946" cy="1090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350619" y="3933056"/>
              <a:ext cx="1949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Bulk mass term</a:t>
              </a:r>
              <a:endParaRPr lang="ko-KR" alt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11251" y="1547500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5D Bulk UED action</a:t>
            </a:r>
            <a:endParaRPr lang="ko-KR" alt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2843644"/>
            <a:ext cx="23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Fermion </a:t>
            </a:r>
            <a:r>
              <a:rPr lang="en-US" altLang="ko-KR" b="1" dirty="0" err="1" smtClean="0"/>
              <a:t>Lagrangian</a:t>
            </a:r>
            <a:endParaRPr lang="ko-KR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5805" y="4571836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Boundary terms</a:t>
            </a:r>
            <a:endParaRPr lang="ko-KR" alt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04048" y="5981218"/>
            <a:ext cx="3788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boundary parameter </a:t>
            </a:r>
            <a:endParaRPr lang="ko-KR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5985634" y="523117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2411760" y="522920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026" y="1484784"/>
            <a:ext cx="13644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[Park, Shu, (2009)]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1655222"/>
            <a:ext cx="27927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[Chen, </a:t>
            </a:r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Nojiri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Park, Shu, Takeuchi (2009)]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84802" y="1807784"/>
            <a:ext cx="17972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[Kong, Park, Rizzo(2010)]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latex.codecogs.com/gif.latex?%5Cdpi%7B300%7D%20%5Cbg_white%20%5Chuge%20%7B%5Ccolor%7BBlue%7D%20M_%7B%5CPsi%7D%28y%29%3DM_%7B%5CPsi%7D%28-y%29%7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68268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꺾인 연결선 18"/>
          <p:cNvCxnSpPr/>
          <p:nvPr/>
        </p:nvCxnSpPr>
        <p:spPr>
          <a:xfrm>
            <a:off x="4957542" y="4149080"/>
            <a:ext cx="838594" cy="468032"/>
          </a:xfrm>
          <a:prstGeom prst="bentConnector3">
            <a:avLst>
              <a:gd name="adj1" fmla="val 23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Example1. Split UED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KangDongWoo\Downloads\1303.0872v1\FIGURES\mas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9" y="1340768"/>
            <a:ext cx="3258621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angDongWoo\Downloads\1303.0872v1\FIGURES\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0" y="4090598"/>
            <a:ext cx="322441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KangDongWoo\Downloads\1303.0872v1\FIGURES\Oh2_combined_upda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7459"/>
            <a:ext cx="3672408" cy="30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1724615"/>
            <a:ext cx="4392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Mass splitting between KK quarks and KK leptons gives good fit for PAMELA cosmic ray measurement.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9688" y="2564904"/>
            <a:ext cx="27927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[Chen, </a:t>
            </a:r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Nojiri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Park, Shu, Takeuchi (2009)]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3025849"/>
            <a:ext cx="17972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[Kong, Park, Rizzo(2010)]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3789040"/>
            <a:ext cx="17972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[Kong, Park, Rizzo(2010)]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latex.codecogs.com/gif.latex?%5Cdpi%7B200%7D%20%5Cbg_white%20%5Clarge%20S_%7Bbdy%7D%3D%5Cint%20d%5E%7B4%7Dx%5Cint_%7B-L%7D%5E%7BL%7Ddy%5C%2C%5C%2C%20%5Cmathcal%7BL%7D_%7BEW%7D%5B%5Cdelta%28y-L%29&amp;plus;%5Cdelta%28y&amp;plus;L%29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02" y="3434644"/>
            <a:ext cx="5136824" cy="6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Example2. non-minimal UED</a:t>
            </a:r>
            <a:endParaRPr lang="ko-KR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t>Exploring the Dark Sector 2015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1A5-0821-408C-9286-7DEA691B229D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619672" y="1988840"/>
            <a:ext cx="5657388" cy="954608"/>
            <a:chOff x="395536" y="1682304"/>
            <a:chExt cx="5657388" cy="954608"/>
          </a:xfrm>
        </p:grpSpPr>
        <p:pic>
          <p:nvPicPr>
            <p:cNvPr id="9" name="Picture 2" descr="http://latex.codecogs.com/gif.latex?%5Cdpi%7B300%7D%20S_%7B5%7D%3D%5Cint%20d%5E%7B4%7Dx%5Cint_%7B-L%7D%5E%7BL%7Ddy%5B%5Cmathcal%7BL%7D_%7BV%7D&amp;plus;%5Cmathcal%7BL%7D_%7B%5CPsi%7D&amp;plus;%5Cmathcal%7BL%7D_%7BH%7D&amp;plus;%5Cmathcal%7BL%7D_%7BYuk%7D%5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682304"/>
              <a:ext cx="528786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타원 9"/>
            <p:cNvSpPr/>
            <p:nvPr/>
          </p:nvSpPr>
          <p:spPr>
            <a:xfrm>
              <a:off x="2764180" y="1860064"/>
              <a:ext cx="432048" cy="43204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3491880" y="1852444"/>
              <a:ext cx="432048" cy="43204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4211960" y="1860064"/>
              <a:ext cx="504056" cy="4396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4932039" y="1867684"/>
              <a:ext cx="760533" cy="43204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91388" y="224472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Gauge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48556" y="2267580"/>
              <a:ext cx="1035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Fermion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11960" y="2267580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Higgs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32040" y="2267580"/>
              <a:ext cx="1120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Yuakawa</a:t>
              </a:r>
              <a:endParaRPr lang="en-US" altLang="ko-KR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4788024" y="3532446"/>
            <a:ext cx="2341794" cy="760650"/>
            <a:chOff x="4788024" y="3532446"/>
            <a:chExt cx="2341794" cy="760650"/>
          </a:xfrm>
        </p:grpSpPr>
        <p:sp>
          <p:nvSpPr>
            <p:cNvPr id="20" name="직사각형 19"/>
            <p:cNvSpPr/>
            <p:nvPr/>
          </p:nvSpPr>
          <p:spPr>
            <a:xfrm>
              <a:off x="4788024" y="3532446"/>
              <a:ext cx="2341794" cy="43204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36968" y="3923764"/>
              <a:ext cx="1138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KK-parity</a:t>
              </a:r>
              <a:endParaRPr lang="ko-KR" alt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1251" y="1547500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5D Bulk UED action</a:t>
            </a:r>
            <a:endParaRPr lang="ko-KR" alt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5805" y="2987660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Boundary terms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1560" y="5085184"/>
                <a:ext cx="8136904" cy="1287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Phenomenological studies have been focused on the universal boundary parameter or extreme case, 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ko-KR" sz="2400" i="1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altLang="ko-KR" sz="24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altLang="ko-KR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the LKP.</a:t>
                </a:r>
                <a:endParaRPr lang="ko-KR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85184"/>
                <a:ext cx="8136904" cy="1287468"/>
              </a:xfrm>
              <a:prstGeom prst="rect">
                <a:avLst/>
              </a:prstGeom>
              <a:blipFill rotWithShape="1">
                <a:blip r:embed="rId4"/>
                <a:stretch>
                  <a:fillRect l="-1124" t="-3318" b="-90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022452" y="1700808"/>
            <a:ext cx="21499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Flacke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Menon, </a:t>
            </a:r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Phalen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(2008)]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0055" y="6021288"/>
            <a:ext cx="21739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Flacke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Menon, </a:t>
            </a:r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Sulivan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(2012)]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Picture 8" descr="http://latex.codecogs.com/gif.latex?%5Cdpi%7B300%7D%20%5Cbg_white%20%5Cmathcal%7BL%7D_%7BEW%7D%3D-%5Cfrac%7Br_%7BB%7D%7D%7B4%7DB_%7B%5Cmu%5Cnu%7DB%5E%7B%5Cmu%5Cnu%7D-%5Cfrac%7Br_%7BW%7D%7D%7B4%7DW_%7B%5Cmu%5Cnu%7D%5E%7Ba%7DW%5E%7Ba%5Cmu%5Cnu%7D&amp;plus;r_%7BH%7D%28D%5E%7B%5Cmu%7DH%29%5E%7B%5Cdagger%7DD_%7B%5Cmu%7DH&amp;plus;%5Cmu_%7Bb%7D%5E%7B2%7DH%5E%7B%5Cdagger%7DH-%5Clambda_%7Bb%7D%28H%5E%7B%5Cdagger%7DH%29%5E%7B2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6" y="4456638"/>
            <a:ext cx="7915456" cy="4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3834</TotalTime>
  <Words>1341</Words>
  <Application>Microsoft Office PowerPoint</Application>
  <PresentationFormat>화면 슬라이드 쇼(4:3)</PresentationFormat>
  <Paragraphs>213</Paragraphs>
  <Slides>25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Kaluza-Klein Electroweak Dark matter</vt:lpstr>
      <vt:lpstr>Outline</vt:lpstr>
      <vt:lpstr>Universal Extra Dimension model</vt:lpstr>
      <vt:lpstr>Kaluza-Klein Parity</vt:lpstr>
      <vt:lpstr>“Minimal” Universal Extra Dimension model</vt:lpstr>
      <vt:lpstr>General UED action</vt:lpstr>
      <vt:lpstr>Example1. Split UED</vt:lpstr>
      <vt:lpstr>Example1. Split UED</vt:lpstr>
      <vt:lpstr>Example2. non-minimal UED</vt:lpstr>
      <vt:lpstr>Our model set up</vt:lpstr>
      <vt:lpstr>Mass spectrum KK level-1</vt:lpstr>
      <vt:lpstr>KK mixing angle</vt:lpstr>
      <vt:lpstr>Effective Couplings</vt:lpstr>
      <vt:lpstr>Phenomenology and precision test</vt:lpstr>
      <vt:lpstr>EWPT 4 Fermi operators</vt:lpstr>
      <vt:lpstr>EWPT 4 Fermi operators</vt:lpstr>
      <vt:lpstr>EWPT 4 Fermi operators</vt:lpstr>
      <vt:lpstr>Collider searches</vt:lpstr>
      <vt:lpstr>Collider searches</vt:lpstr>
      <vt:lpstr>Collider Searches</vt:lpstr>
      <vt:lpstr>Relic density</vt:lpstr>
      <vt:lpstr>Relic density</vt:lpstr>
      <vt:lpstr>Relic density</vt:lpstr>
      <vt:lpstr>Conclusions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KangDongWoo</dc:creator>
  <cp:lastModifiedBy>KangDongWoo</cp:lastModifiedBy>
  <cp:revision>124</cp:revision>
  <dcterms:created xsi:type="dcterms:W3CDTF">2015-03-08T14:13:14Z</dcterms:created>
  <dcterms:modified xsi:type="dcterms:W3CDTF">2015-03-16T04:51:43Z</dcterms:modified>
</cp:coreProperties>
</file>